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3" r:id="rId4"/>
    <p:sldId id="282" r:id="rId5"/>
    <p:sldId id="283" r:id="rId6"/>
    <p:sldId id="260" r:id="rId7"/>
    <p:sldId id="264" r:id="rId8"/>
    <p:sldId id="281" r:id="rId9"/>
    <p:sldId id="262" r:id="rId10"/>
    <p:sldId id="267" r:id="rId11"/>
    <p:sldId id="291" r:id="rId12"/>
    <p:sldId id="268" r:id="rId13"/>
    <p:sldId id="270" r:id="rId14"/>
    <p:sldId id="271" r:id="rId15"/>
    <p:sldId id="272" r:id="rId16"/>
    <p:sldId id="273" r:id="rId17"/>
    <p:sldId id="269" r:id="rId18"/>
    <p:sldId id="274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D4623-0581-40EE-92D1-E8E10CB69693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F281B-7BB3-4724-83AA-A467BC2F91E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D5D2A-B545-4E19-827B-143232754725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905FB-C63C-48D2-83C7-63A564227FD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(Med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</a:t>
            </a:r>
            <a:r>
              <a:rPr lang="da-DK" dirty="0" err="1" smtClean="0"/>
              <a:t>ost-its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aseline="0" dirty="0" smtClean="0"/>
              <a:t>Læse- og notatteknik handler om at konstruere sin egen viden, og det gør man meget forskelligt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Til ”Margen</a:t>
            </a:r>
            <a:r>
              <a:rPr lang="da-DK" baseline="0" dirty="0" smtClean="0"/>
              <a:t> eller papir”: Margenen er fx god til noter om artiklens disposition, mens papir fx er godt til rodede noter</a:t>
            </a:r>
          </a:p>
          <a:p>
            <a:r>
              <a:rPr lang="da-DK" baseline="0" dirty="0" smtClean="0"/>
              <a:t>Til ”Mapper”: Noter kommer hurtigt til at flyde, og så er de spildt arbejde. Overvej fx om du vil bruge en fysisk mappe eller en dokumentmappe på computeren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Til ”Styring”: Hvor</a:t>
            </a:r>
            <a:r>
              <a:rPr lang="da-DK" baseline="0" dirty="0" smtClean="0"/>
              <a:t> formelt vil I styre gruppearbejdet, fx d</a:t>
            </a:r>
            <a:r>
              <a:rPr lang="da-DK" dirty="0" smtClean="0"/>
              <a:t>agsorden, en</a:t>
            </a:r>
            <a:r>
              <a:rPr lang="da-DK" baseline="0" dirty="0" smtClean="0"/>
              <a:t> der styrer tiden (lad evt. gå på omgang)</a:t>
            </a:r>
          </a:p>
          <a:p>
            <a:r>
              <a:rPr lang="da-DK" baseline="0" dirty="0" smtClean="0"/>
              <a:t>Til ”Ikke-faglig snak”: Hvor meget tid vil I afsætte til uformel snak der ikke vedrører studiet, for at lære hinanden at kende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Til første pointe: Hvis der kun er 1 der taler, er der ingen grund til at bruge tid på gruppen</a:t>
            </a:r>
          </a:p>
          <a:p>
            <a:r>
              <a:rPr lang="da-DK" dirty="0" smtClean="0"/>
              <a:t>Til anden pointe: Kommer I til at prøve her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Til ”Faglig refleksion”: Fordelen er</a:t>
            </a:r>
            <a:r>
              <a:rPr lang="da-DK" baseline="0" dirty="0" smtClean="0"/>
              <a:t> at man får ekspliciteret den viden man selv synes er selvfølgelig, fordi den måske ikke er selvfølgelig for de andre i gruppen</a:t>
            </a:r>
          </a:p>
          <a:p>
            <a:r>
              <a:rPr lang="da-DK" baseline="0" dirty="0" smtClean="0"/>
              <a:t>Til ”Faglig diskussion”: Fordelen er at man får inspiration til argumenter og bliver klogere på sit eget standpunkt og på hvor det er forskelligt fra andres standpunkter, hverken enighed eller krig er nødvendig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Det er vigtigt for gruppens samarbejde at du selv har det godt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Tag fx en runde med 2 min til hver uden afbrydelser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905FB-C63C-48D2-83C7-63A564227FD7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D1E4D-6B93-4EE9-8A10-B8AD336451E2}" type="datetimeFigureOut">
              <a:rPr lang="da-DK" smtClean="0"/>
              <a:pPr/>
              <a:t>07-05-2012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da-DK" sz="4900" b="1" dirty="0" smtClean="0"/>
              <a:t>Instruktorforløb i</a:t>
            </a:r>
            <a:br>
              <a:rPr lang="da-DK" sz="4900" b="1" dirty="0" smtClean="0"/>
            </a:br>
            <a:r>
              <a:rPr lang="da-DK" sz="4900" b="1" dirty="0" smtClean="0"/>
              <a:t>Akademisk Studiekompetence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600" b="1" dirty="0" smtClean="0"/>
              <a:t>1. undervisningsgang</a:t>
            </a:r>
            <a:endParaRPr lang="da-DK" sz="3600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Anja </a:t>
            </a:r>
            <a:r>
              <a:rPr lang="da-DK" dirty="0" err="1" smtClean="0"/>
              <a:t>Hønnerup</a:t>
            </a:r>
            <a:r>
              <a:rPr lang="da-DK" dirty="0" smtClean="0"/>
              <a:t> Nielsen</a:t>
            </a:r>
          </a:p>
          <a:p>
            <a:r>
              <a:rPr lang="da-DK" sz="2000" dirty="0" smtClean="0"/>
              <a:t>November 2011</a:t>
            </a:r>
            <a:endParaRPr lang="da-D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Refleksion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a-D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a-DK" dirty="0" smtClean="0">
                <a:solidFill>
                  <a:srgbClr val="FF0000"/>
                </a:solidFill>
              </a:rPr>
              <a:t>5 min med sidemanden</a:t>
            </a:r>
          </a:p>
          <a:p>
            <a:r>
              <a:rPr lang="da-DK" dirty="0" smtClean="0"/>
              <a:t>Hvilke </a:t>
            </a:r>
            <a:r>
              <a:rPr lang="da-DK" b="1" dirty="0" smtClean="0"/>
              <a:t>fordele</a:t>
            </a:r>
            <a:r>
              <a:rPr lang="da-DK" dirty="0" smtClean="0"/>
              <a:t> kan I se i at arbejde </a:t>
            </a:r>
            <a:r>
              <a:rPr lang="da-DK" b="1" dirty="0" smtClean="0"/>
              <a:t>fagligt</a:t>
            </a:r>
            <a:r>
              <a:rPr lang="da-DK" dirty="0" smtClean="0"/>
              <a:t> sammen i studiegrupper?</a:t>
            </a:r>
          </a:p>
          <a:p>
            <a:r>
              <a:rPr lang="da-DK" dirty="0" smtClean="0"/>
              <a:t>Hvilke </a:t>
            </a:r>
            <a:r>
              <a:rPr lang="da-DK" b="1" dirty="0" smtClean="0"/>
              <a:t>udfordringer</a:t>
            </a:r>
            <a:r>
              <a:rPr lang="da-DK" dirty="0" smtClean="0"/>
              <a:t> kan I se i at arbejde </a:t>
            </a:r>
            <a:r>
              <a:rPr lang="da-DK" b="1" dirty="0" smtClean="0"/>
              <a:t>fagligt</a:t>
            </a:r>
            <a:r>
              <a:rPr lang="da-DK" dirty="0" smtClean="0"/>
              <a:t> sammen i studiegrupper?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Refleksion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a-D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a-DK" dirty="0" smtClean="0">
                <a:solidFill>
                  <a:srgbClr val="FF0000"/>
                </a:solidFill>
              </a:rPr>
              <a:t>5 min med sidemanden</a:t>
            </a:r>
          </a:p>
          <a:p>
            <a:r>
              <a:rPr lang="da-DK" dirty="0" smtClean="0"/>
              <a:t>Vores største fordel/udfordring ved at arbejde </a:t>
            </a:r>
            <a:r>
              <a:rPr lang="da-DK" b="1" dirty="0" smtClean="0"/>
              <a:t>fagligt</a:t>
            </a:r>
            <a:r>
              <a:rPr lang="da-DK" dirty="0" smtClean="0"/>
              <a:t> sammen i en studiegruppe</a:t>
            </a:r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Læse- og notatteknik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a-DK" dirty="0" smtClean="0"/>
              <a:t>Bearbejde det man læser</a:t>
            </a:r>
          </a:p>
          <a:p>
            <a:r>
              <a:rPr lang="da-DK" dirty="0" smtClean="0"/>
              <a:t>Læse</a:t>
            </a:r>
          </a:p>
          <a:p>
            <a:r>
              <a:rPr lang="da-DK" dirty="0" smtClean="0"/>
              <a:t>Tage noter (egne ord på stoffet)</a:t>
            </a:r>
          </a:p>
          <a:p>
            <a:r>
              <a:rPr lang="da-DK" dirty="0" smtClean="0"/>
              <a:t>Finde ud af hvilke spørgsmål man har til stoffet</a:t>
            </a:r>
          </a:p>
          <a:p>
            <a:r>
              <a:rPr lang="da-DK" dirty="0" smtClean="0"/>
              <a:t>Finde ud af hvad man selv tænker om stoffet (er jeg enig, hvordan kan jeg perspektivere)</a:t>
            </a:r>
          </a:p>
          <a:p>
            <a:r>
              <a:rPr lang="da-DK" dirty="0" smtClean="0"/>
              <a:t>Prioritere stof</a:t>
            </a:r>
          </a:p>
          <a:p>
            <a:pPr>
              <a:buNone/>
            </a:pPr>
            <a:endParaRPr lang="da-DK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da-DK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da-DK" sz="2400" dirty="0" smtClean="0">
                <a:solidFill>
                  <a:srgbClr val="0070C0"/>
                </a:solidFill>
              </a:rPr>
              <a:t>Bakker: </a:t>
            </a:r>
            <a:r>
              <a:rPr lang="da-DK" sz="2400" i="1" dirty="0" err="1" smtClean="0">
                <a:solidFill>
                  <a:srgbClr val="0070C0"/>
                </a:solidFill>
              </a:rPr>
              <a:t>Academic</a:t>
            </a:r>
            <a:r>
              <a:rPr lang="da-DK" sz="2400" i="1" dirty="0" smtClean="0">
                <a:solidFill>
                  <a:srgbClr val="0070C0"/>
                </a:solidFill>
              </a:rPr>
              <a:t> </a:t>
            </a:r>
            <a:r>
              <a:rPr lang="da-DK" sz="2400" i="1" dirty="0" err="1" smtClean="0">
                <a:solidFill>
                  <a:srgbClr val="0070C0"/>
                </a:solidFill>
              </a:rPr>
              <a:t>Reading</a:t>
            </a:r>
            <a:r>
              <a:rPr lang="da-DK" sz="2400" dirty="0" smtClean="0">
                <a:solidFill>
                  <a:srgbClr val="0070C0"/>
                </a:solidFill>
              </a:rPr>
              <a:t> (2011). Power point fra </a:t>
            </a:r>
            <a:r>
              <a:rPr lang="da-DK" sz="2400" dirty="0" err="1" smtClean="0">
                <a:solidFill>
                  <a:srgbClr val="0070C0"/>
                </a:solidFill>
              </a:rPr>
              <a:t>First</a:t>
            </a:r>
            <a:r>
              <a:rPr lang="da-DK" sz="2400" dirty="0" smtClean="0">
                <a:solidFill>
                  <a:srgbClr val="0070C0"/>
                </a:solidFill>
              </a:rPr>
              <a:t> </a:t>
            </a:r>
            <a:r>
              <a:rPr lang="da-DK" sz="2400" dirty="0" err="1" smtClean="0">
                <a:solidFill>
                  <a:srgbClr val="0070C0"/>
                </a:solidFill>
              </a:rPr>
              <a:t>Class</a:t>
            </a:r>
            <a:endParaRPr lang="da-DK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da-DK" sz="2400" dirty="0" smtClean="0">
                <a:solidFill>
                  <a:srgbClr val="0070C0"/>
                </a:solidFill>
              </a:rPr>
              <a:t>Bakker: </a:t>
            </a:r>
            <a:r>
              <a:rPr lang="da-DK" sz="2400" i="1" dirty="0" smtClean="0">
                <a:solidFill>
                  <a:srgbClr val="0070C0"/>
                </a:solidFill>
              </a:rPr>
              <a:t>Notatteknik</a:t>
            </a:r>
            <a:r>
              <a:rPr lang="da-DK" sz="2400" dirty="0" smtClean="0">
                <a:solidFill>
                  <a:srgbClr val="0070C0"/>
                </a:solidFill>
              </a:rPr>
              <a:t> (2011). Power point fra </a:t>
            </a:r>
            <a:r>
              <a:rPr lang="da-DK" sz="2400" dirty="0" err="1" smtClean="0">
                <a:solidFill>
                  <a:srgbClr val="0070C0"/>
                </a:solidFill>
              </a:rPr>
              <a:t>First</a:t>
            </a:r>
            <a:r>
              <a:rPr lang="da-DK" sz="2400" dirty="0" smtClean="0">
                <a:solidFill>
                  <a:srgbClr val="0070C0"/>
                </a:solidFill>
              </a:rPr>
              <a:t> </a:t>
            </a:r>
            <a:r>
              <a:rPr lang="da-DK" sz="2400" dirty="0" err="1" smtClean="0">
                <a:solidFill>
                  <a:srgbClr val="0070C0"/>
                </a:solidFill>
              </a:rPr>
              <a:t>Class</a:t>
            </a:r>
            <a:endParaRPr lang="da-DK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da-DK" sz="2400" dirty="0" err="1" smtClean="0">
                <a:solidFill>
                  <a:srgbClr val="0070C0"/>
                </a:solidFill>
              </a:rPr>
              <a:t>www.studiemetro.au.dk</a:t>
            </a:r>
            <a:endParaRPr lang="da-DK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Overblikslæsning og -noter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Artiklens emne og kontekst</a:t>
            </a:r>
          </a:p>
          <a:p>
            <a:r>
              <a:rPr lang="da-DK" dirty="0" smtClean="0"/>
              <a:t>Titel, forfatter, publicering</a:t>
            </a:r>
          </a:p>
          <a:p>
            <a:r>
              <a:rPr lang="da-DK" dirty="0" smtClean="0"/>
              <a:t>Indholdsfortegnelse</a:t>
            </a:r>
          </a:p>
          <a:p>
            <a:r>
              <a:rPr lang="da-DK" dirty="0" smtClean="0"/>
              <a:t>Kapiteloverskrifter</a:t>
            </a:r>
          </a:p>
          <a:p>
            <a:r>
              <a:rPr lang="da-DK" dirty="0" smtClean="0"/>
              <a:t>Referencer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Hvad handler artiklen om?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Skimning og skimmenoter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Artiklens underemner og disposition</a:t>
            </a:r>
          </a:p>
          <a:p>
            <a:r>
              <a:rPr lang="da-DK" dirty="0" err="1" smtClean="0"/>
              <a:t>Abstract</a:t>
            </a:r>
            <a:endParaRPr lang="da-DK" dirty="0" smtClean="0"/>
          </a:p>
          <a:p>
            <a:r>
              <a:rPr lang="da-DK" dirty="0" smtClean="0"/>
              <a:t>Den første og sidste linje i hvert afsnit</a:t>
            </a:r>
          </a:p>
          <a:p>
            <a:r>
              <a:rPr lang="da-DK" dirty="0" smtClean="0"/>
              <a:t>Konklusion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Kan den bruges?</a:t>
            </a:r>
          </a:p>
          <a:p>
            <a:pPr>
              <a:buNone/>
            </a:pPr>
            <a:r>
              <a:rPr lang="da-DK" dirty="0" smtClean="0"/>
              <a:t>Hvor svær er den?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Normallæsning med noter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Hele artiklen</a:t>
            </a:r>
          </a:p>
          <a:p>
            <a:r>
              <a:rPr lang="da-DK" dirty="0" smtClean="0"/>
              <a:t>Alle afsnit fra start til slut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Hvad siger artiklen som helhed?</a:t>
            </a:r>
          </a:p>
          <a:p>
            <a:pPr>
              <a:buNone/>
            </a:pPr>
            <a:r>
              <a:rPr lang="da-DK" dirty="0" smtClean="0"/>
              <a:t>Hvilke afsnit forstår jeg ikke?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Overvej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Margen eller papir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Mapper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Aktivitet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>
                <a:solidFill>
                  <a:srgbClr val="FF0000"/>
                </a:solidFill>
              </a:rPr>
              <a:t>5 min i studiegruppen</a:t>
            </a:r>
          </a:p>
          <a:p>
            <a:r>
              <a:rPr lang="da-DK" dirty="0" smtClean="0"/>
              <a:t>Udfyld handout 1 vha. overblikslæsning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>
                <a:solidFill>
                  <a:srgbClr val="FF0000"/>
                </a:solidFill>
              </a:rPr>
              <a:t>10 min i studiegruppen</a:t>
            </a:r>
          </a:p>
          <a:p>
            <a:r>
              <a:rPr lang="da-DK" dirty="0" smtClean="0"/>
              <a:t>Udfyld handout 2 vha. skimning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Aktivitet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a-D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a-DK" dirty="0" smtClean="0">
                <a:solidFill>
                  <a:srgbClr val="FF0000"/>
                </a:solidFill>
              </a:rPr>
              <a:t>15 min individuelt</a:t>
            </a:r>
          </a:p>
          <a:p>
            <a:r>
              <a:rPr lang="da-DK" dirty="0" err="1" smtClean="0"/>
              <a:t>Normallæs</a:t>
            </a:r>
            <a:r>
              <a:rPr lang="da-DK" dirty="0" smtClean="0"/>
              <a:t> artiklen, så langt du når, og tag margennoter undervejs</a:t>
            </a:r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Aktivitet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>
                <a:solidFill>
                  <a:srgbClr val="FF0000"/>
                </a:solidFill>
              </a:rPr>
              <a:t>10 min i studiegruppen</a:t>
            </a:r>
          </a:p>
          <a:p>
            <a:pPr>
              <a:buNone/>
            </a:pPr>
            <a:r>
              <a:rPr lang="da-DK" dirty="0" smtClean="0"/>
              <a:t>Diskutér jeres margennoter:</a:t>
            </a:r>
          </a:p>
          <a:p>
            <a:r>
              <a:rPr lang="da-DK" dirty="0" smtClean="0"/>
              <a:t>Hvilke af jeres margennoter er vigtige for jer hver især, for jeres egen forståelse af artiklen?</a:t>
            </a:r>
          </a:p>
          <a:p>
            <a:r>
              <a:rPr lang="da-DK" dirty="0" smtClean="0"/>
              <a:t>Hvilke af jeres margennoter er vigtige i forhold til en præsentation af artiklen/i forhold til eksamen?</a:t>
            </a:r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Gruppearbejde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a-DK" dirty="0" smtClean="0"/>
              <a:t>Grupper er nyttige, inspirerende</a:t>
            </a:r>
          </a:p>
          <a:p>
            <a:r>
              <a:rPr lang="da-DK" dirty="0" smtClean="0"/>
              <a:t>Forskellige synspunkter, argumenter, eksempler, indvendinger, tanker, pointer, spørgsmål, vurderinger</a:t>
            </a:r>
          </a:p>
          <a:p>
            <a:r>
              <a:rPr lang="da-DK" dirty="0" smtClean="0"/>
              <a:t>Bedre opgaver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Grupper er udfordrende, forpligtende</a:t>
            </a:r>
          </a:p>
          <a:p>
            <a:r>
              <a:rPr lang="da-DK" dirty="0" smtClean="0"/>
              <a:t>Forskellige måder at arbejde/tænke/tale/skrive på, interesser, forståelser</a:t>
            </a:r>
          </a:p>
          <a:p>
            <a:r>
              <a:rPr lang="da-DK" dirty="0" smtClean="0"/>
              <a:t>Tager tid</a:t>
            </a:r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Refleksion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>
                <a:solidFill>
                  <a:srgbClr val="FF0000"/>
                </a:solidFill>
              </a:rPr>
              <a:t>5 min individuelt</a:t>
            </a:r>
          </a:p>
          <a:p>
            <a:r>
              <a:rPr lang="da-DK" dirty="0" smtClean="0"/>
              <a:t>Tænk tilbage på det du har lært om overblikslæsning, skimning, normallæsning og noter i dag</a:t>
            </a:r>
          </a:p>
          <a:p>
            <a:r>
              <a:rPr lang="da-DK" dirty="0" smtClean="0"/>
              <a:t>Udfyld handout 3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Refleksion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>
                <a:solidFill>
                  <a:srgbClr val="FF0000"/>
                </a:solidFill>
              </a:rPr>
              <a:t>5 min i studiegruppen</a:t>
            </a:r>
          </a:p>
          <a:p>
            <a:r>
              <a:rPr lang="da-DK" dirty="0" smtClean="0"/>
              <a:t>Tag en runde hvor </a:t>
            </a:r>
            <a:r>
              <a:rPr lang="da-DK" b="1" dirty="0" smtClean="0"/>
              <a:t>én ad gangen</a:t>
            </a:r>
            <a:r>
              <a:rPr lang="da-DK" dirty="0" smtClean="0"/>
              <a:t> fortæller hvad han/hun har skrevet på handout 3, </a:t>
            </a:r>
            <a:r>
              <a:rPr lang="da-DK" b="1" dirty="0" smtClean="0"/>
              <a:t>uden afbrydelser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Gruppearbejde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b="1" dirty="0" smtClean="0"/>
              <a:t>Fagligt</a:t>
            </a:r>
            <a:r>
              <a:rPr lang="da-DK" dirty="0" smtClean="0"/>
              <a:t> samarbejde</a:t>
            </a:r>
          </a:p>
          <a:p>
            <a:r>
              <a:rPr lang="da-DK" dirty="0" smtClean="0"/>
              <a:t>Eksplicitte aftaler</a:t>
            </a:r>
          </a:p>
          <a:p>
            <a:r>
              <a:rPr lang="da-DK" dirty="0" smtClean="0"/>
              <a:t>Disponering af taletid</a:t>
            </a:r>
          </a:p>
          <a:p>
            <a:r>
              <a:rPr lang="da-DK" dirty="0" smtClean="0"/>
              <a:t>Faglig refleksion og diskussion</a:t>
            </a:r>
          </a:p>
          <a:p>
            <a:r>
              <a:rPr lang="da-DK" dirty="0" smtClean="0"/>
              <a:t>Løbende evaluering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sz="2000" dirty="0" err="1" smtClean="0">
                <a:solidFill>
                  <a:srgbClr val="0070C0"/>
                </a:solidFill>
              </a:rPr>
              <a:t>Isager</a:t>
            </a:r>
            <a:r>
              <a:rPr lang="da-DK" sz="2000" dirty="0" smtClean="0">
                <a:solidFill>
                  <a:srgbClr val="0070C0"/>
                </a:solidFill>
              </a:rPr>
              <a:t> &amp; Jensen: </a:t>
            </a:r>
            <a:r>
              <a:rPr lang="da-DK" sz="2000" i="1" dirty="0" smtClean="0">
                <a:solidFill>
                  <a:srgbClr val="0070C0"/>
                </a:solidFill>
              </a:rPr>
              <a:t>Læsegrupper – brug dine medstuderende</a:t>
            </a:r>
            <a:r>
              <a:rPr lang="da-DK" sz="2000" dirty="0" smtClean="0">
                <a:solidFill>
                  <a:srgbClr val="0070C0"/>
                </a:solidFill>
              </a:rPr>
              <a:t> (2009). Pjece fra Pædagogisk Center Samfundsvidenskab, KU</a:t>
            </a:r>
          </a:p>
          <a:p>
            <a:pPr>
              <a:buNone/>
            </a:pPr>
            <a:r>
              <a:rPr lang="da-DK" sz="2000" dirty="0" err="1" smtClean="0">
                <a:solidFill>
                  <a:srgbClr val="0070C0"/>
                </a:solidFill>
              </a:rPr>
              <a:t>www.studiemetro.au.dk</a:t>
            </a:r>
            <a:endParaRPr lang="da-DK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da-DK" sz="2000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Eksplicitte aftaler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Indledende: Praktisk</a:t>
            </a:r>
          </a:p>
          <a:p>
            <a:r>
              <a:rPr lang="da-DK" dirty="0" smtClean="0"/>
              <a:t>Lyst til møder og forberedelse</a:t>
            </a:r>
          </a:p>
          <a:p>
            <a:r>
              <a:rPr lang="da-DK" dirty="0" smtClean="0"/>
              <a:t>Hvor ofte, hvor længe, hvornår</a:t>
            </a:r>
          </a:p>
          <a:p>
            <a:r>
              <a:rPr lang="da-DK" dirty="0" smtClean="0"/>
              <a:t>Hvor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Indledende: Ønsker</a:t>
            </a:r>
          </a:p>
          <a:p>
            <a:r>
              <a:rPr lang="da-DK" dirty="0" smtClean="0"/>
              <a:t>Formål: Undervisning/eksamen</a:t>
            </a:r>
          </a:p>
          <a:p>
            <a:r>
              <a:rPr lang="da-DK" dirty="0" smtClean="0"/>
              <a:t>Styring</a:t>
            </a:r>
          </a:p>
          <a:p>
            <a:r>
              <a:rPr lang="da-DK" dirty="0" smtClean="0"/>
              <a:t>Ikke-faglig snak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Eksplicitte aftaler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Hver gang:</a:t>
            </a:r>
          </a:p>
          <a:p>
            <a:r>
              <a:rPr lang="da-DK" dirty="0" smtClean="0"/>
              <a:t>Aftal forberedelse til næste gang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Disponering af taletid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Det der giver gruppen mening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Gøres fx med runder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Faglig refleksion og diskussion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a-DK" dirty="0" smtClean="0"/>
              <a:t>Faglig refleksion</a:t>
            </a:r>
          </a:p>
          <a:p>
            <a:r>
              <a:rPr lang="da-DK" dirty="0" smtClean="0"/>
              <a:t>Sjældent kun 1 svar på interessante faglige problemstillinger</a:t>
            </a:r>
          </a:p>
          <a:p>
            <a:r>
              <a:rPr lang="da-DK" dirty="0" smtClean="0"/>
              <a:t>Lyt trods uenighed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Faglig diskussion</a:t>
            </a:r>
          </a:p>
          <a:p>
            <a:r>
              <a:rPr lang="da-DK" dirty="0" smtClean="0"/>
              <a:t>Afsøg indvendinger og uklarheder</a:t>
            </a:r>
          </a:p>
          <a:p>
            <a:r>
              <a:rPr lang="da-DK" dirty="0" smtClean="0"/>
              <a:t>Find styrker og huller i argumentationen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Løbende evaluering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Læg mærke til dine egne oplevelser</a:t>
            </a:r>
          </a:p>
          <a:p>
            <a:r>
              <a:rPr lang="da-DK" dirty="0" smtClean="0"/>
              <a:t>Hvad fungerer godt</a:t>
            </a:r>
          </a:p>
          <a:p>
            <a:r>
              <a:rPr lang="da-DK" dirty="0" smtClean="0"/>
              <a:t>Hvad ønskes anderledes</a:t>
            </a:r>
          </a:p>
          <a:p>
            <a:r>
              <a:rPr lang="da-DK" dirty="0" smtClean="0"/>
              <a:t>Laver nogle mere end andre</a:t>
            </a:r>
          </a:p>
          <a:p>
            <a:r>
              <a:rPr lang="da-DK" dirty="0" smtClean="0"/>
              <a:t>Hvad er mest interessant/sværest ved møderne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Løbende evaluering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Opsamling (fx hver 4. gang)</a:t>
            </a:r>
          </a:p>
          <a:p>
            <a:r>
              <a:rPr lang="da-DK" dirty="0" smtClean="0"/>
              <a:t>Hvad skal vi fortsætte med</a:t>
            </a:r>
          </a:p>
          <a:p>
            <a:r>
              <a:rPr lang="da-DK" dirty="0" smtClean="0"/>
              <a:t>Hvad skal vi overholde bedre/ændre</a:t>
            </a:r>
          </a:p>
          <a:p>
            <a:r>
              <a:rPr lang="da-DK" dirty="0" smtClean="0"/>
              <a:t>Er der opstået nye behov siden sidst vi evaluerede sammen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798</Words>
  <Application>Microsoft Office PowerPoint</Application>
  <PresentationFormat>Skærmshow (4:3)</PresentationFormat>
  <Paragraphs>161</Paragraphs>
  <Slides>21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Kontortema</vt:lpstr>
      <vt:lpstr>Instruktorforløb i Akademisk Studiekompetence 1. undervisningsgang</vt:lpstr>
      <vt:lpstr>Gruppearbejde</vt:lpstr>
      <vt:lpstr>Gruppearbejde</vt:lpstr>
      <vt:lpstr>Eksplicitte aftaler</vt:lpstr>
      <vt:lpstr>Eksplicitte aftaler</vt:lpstr>
      <vt:lpstr>Disponering af taletid</vt:lpstr>
      <vt:lpstr>Faglig refleksion og diskussion</vt:lpstr>
      <vt:lpstr>Løbende evaluering</vt:lpstr>
      <vt:lpstr>Løbende evaluering</vt:lpstr>
      <vt:lpstr>Refleksion</vt:lpstr>
      <vt:lpstr>Refleksion</vt:lpstr>
      <vt:lpstr>Læse- og notatteknik</vt:lpstr>
      <vt:lpstr>Overblikslæsning og -noter</vt:lpstr>
      <vt:lpstr>Skimning og skimmenoter</vt:lpstr>
      <vt:lpstr>Normallæsning med noter</vt:lpstr>
      <vt:lpstr>Overvej</vt:lpstr>
      <vt:lpstr>Aktivitet</vt:lpstr>
      <vt:lpstr>Aktivitet</vt:lpstr>
      <vt:lpstr>Aktivitet</vt:lpstr>
      <vt:lpstr>Refleksion</vt:lpstr>
      <vt:lpstr>Refleksion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Instruktor-forløb i akademisk studiekompetence</dc:title>
  <dc:creator>Anja</dc:creator>
  <cp:lastModifiedBy>cfuan</cp:lastModifiedBy>
  <cp:revision>206</cp:revision>
  <dcterms:created xsi:type="dcterms:W3CDTF">2011-10-28T14:28:12Z</dcterms:created>
  <dcterms:modified xsi:type="dcterms:W3CDTF">2012-05-07T09:18:13Z</dcterms:modified>
</cp:coreProperties>
</file>