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1" r:id="rId3"/>
    <p:sldId id="260" r:id="rId4"/>
    <p:sldId id="266" r:id="rId5"/>
    <p:sldId id="257" r:id="rId6"/>
    <p:sldId id="272" r:id="rId7"/>
    <p:sldId id="258" r:id="rId8"/>
    <p:sldId id="275" r:id="rId9"/>
    <p:sldId id="279" r:id="rId10"/>
    <p:sldId id="277" r:id="rId11"/>
    <p:sldId id="280" r:id="rId12"/>
    <p:sldId id="278" r:id="rId13"/>
    <p:sldId id="274" r:id="rId14"/>
    <p:sldId id="281" r:id="rId15"/>
    <p:sldId id="265" r:id="rId16"/>
    <p:sldId id="268" r:id="rId17"/>
    <p:sldId id="267" r:id="rId18"/>
    <p:sldId id="282" r:id="rId1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C34AC-EF24-4EB8-82A2-52F430EC86A7}" type="datetimeFigureOut">
              <a:rPr lang="da-DK" smtClean="0"/>
              <a:pPr/>
              <a:t>02-05-2012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970D5-D9D8-495A-89DD-BB91E4E3DDB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D03AA-4B75-447A-8F16-E61092076487}" type="datetimeFigureOut">
              <a:rPr lang="da-DK" smtClean="0"/>
              <a:pPr/>
              <a:t>02-05-2012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5E6F7-3044-4F51-863F-BCA12A2C20E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5E6F7-3044-4F51-863F-BCA12A2C20E9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5E6F7-3044-4F51-863F-BCA12A2C20E9}" type="slidenum">
              <a:rPr lang="da-DK" smtClean="0"/>
              <a:pPr/>
              <a:t>11</a:t>
            </a:fld>
            <a:endParaRPr 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5E6F7-3044-4F51-863F-BCA12A2C20E9}" type="slidenum">
              <a:rPr lang="da-DK" smtClean="0"/>
              <a:pPr/>
              <a:t>12</a:t>
            </a:fld>
            <a:endParaRPr 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5E6F7-3044-4F51-863F-BCA12A2C20E9}" type="slidenum">
              <a:rPr lang="da-DK" smtClean="0"/>
              <a:pPr/>
              <a:t>14</a:t>
            </a:fld>
            <a:endParaRPr 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5E6F7-3044-4F51-863F-BCA12A2C20E9}" type="slidenum">
              <a:rPr lang="da-DK" smtClean="0"/>
              <a:pPr/>
              <a:t>15</a:t>
            </a:fld>
            <a:endParaRPr 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5E6F7-3044-4F51-863F-BCA12A2C20E9}" type="slidenum">
              <a:rPr lang="da-DK" smtClean="0"/>
              <a:pPr/>
              <a:t>16</a:t>
            </a:fld>
            <a:endParaRPr lang="da-D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5E6F7-3044-4F51-863F-BCA12A2C20E9}" type="slidenum">
              <a:rPr lang="da-DK" smtClean="0"/>
              <a:pPr/>
              <a:t>17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5E6F7-3044-4F51-863F-BCA12A2C20E9}" type="slidenum">
              <a:rPr lang="da-DK" smtClean="0"/>
              <a:pPr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207B1-2F4E-4B71-B287-5B4A328D719E}" type="slidenum">
              <a:rPr lang="da-DK" smtClean="0"/>
              <a:pPr/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5E6F7-3044-4F51-863F-BCA12A2C20E9}" type="slidenum">
              <a:rPr lang="da-DK" smtClean="0"/>
              <a:pPr/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5E6F7-3044-4F51-863F-BCA12A2C20E9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5E6F7-3044-4F51-863F-BCA12A2C20E9}" type="slidenum">
              <a:rPr lang="da-DK" smtClean="0"/>
              <a:pPr/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5E6F7-3044-4F51-863F-BCA12A2C20E9}" type="slidenum">
              <a:rPr lang="da-DK" smtClean="0"/>
              <a:pPr/>
              <a:t>8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5E6F7-3044-4F51-863F-BCA12A2C20E9}" type="slidenum">
              <a:rPr lang="da-DK" smtClean="0"/>
              <a:pPr/>
              <a:t>9</a:t>
            </a:fld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5E6F7-3044-4F51-863F-BCA12A2C20E9}" type="slidenum">
              <a:rPr lang="da-DK" smtClean="0"/>
              <a:pPr/>
              <a:t>10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02-05-2012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02-05-2012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02-05-2012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02-05-2012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02-05-2012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02-05-2012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02-05-2012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02-05-2012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02-05-2012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02-05-2012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02-05-2012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D1E4D-6B93-4EE9-8A10-B8AD336451E2}" type="datetimeFigureOut">
              <a:rPr lang="da-DK" smtClean="0"/>
              <a:pPr/>
              <a:t>02-05-2012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da-DK" sz="4900" b="1" dirty="0" smtClean="0"/>
              <a:t>Instruktorforløb i</a:t>
            </a:r>
            <a:br>
              <a:rPr lang="da-DK" sz="4900" b="1" dirty="0" smtClean="0"/>
            </a:br>
            <a:r>
              <a:rPr lang="da-DK" sz="4900" b="1" dirty="0" smtClean="0"/>
              <a:t>Akademisk Studiekompetence</a:t>
            </a:r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sz="3600" b="1" dirty="0" smtClean="0"/>
              <a:t>5. undervisningsgang</a:t>
            </a:r>
            <a:endParaRPr lang="da-DK" sz="3600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Anja </a:t>
            </a:r>
            <a:r>
              <a:rPr lang="da-DK" dirty="0" err="1" smtClean="0"/>
              <a:t>Hønnerup</a:t>
            </a:r>
            <a:r>
              <a:rPr lang="da-DK" dirty="0" smtClean="0"/>
              <a:t> Nielsen</a:t>
            </a:r>
          </a:p>
          <a:p>
            <a:r>
              <a:rPr lang="da-DK" sz="2000" dirty="0" smtClean="0"/>
              <a:t>November 2011</a:t>
            </a:r>
            <a:endParaRPr lang="da-D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Citater og parafrase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da-DK" b="1" dirty="0" smtClean="0"/>
              <a:t>Korte citater</a:t>
            </a:r>
            <a:r>
              <a:rPr lang="da-DK" dirty="0" smtClean="0"/>
              <a:t> i forlængelse af teksten</a:t>
            </a:r>
          </a:p>
          <a:p>
            <a:r>
              <a:rPr lang="da-DK" dirty="0" smtClean="0"/>
              <a:t>A</a:t>
            </a:r>
            <a:r>
              <a:rPr lang="en-US" dirty="0" err="1" smtClean="0"/>
              <a:t>ccording</a:t>
            </a:r>
            <a:r>
              <a:rPr lang="en-US" dirty="0" smtClean="0"/>
              <a:t> to Goldberg</a:t>
            </a:r>
            <a:r>
              <a:rPr lang="en-US" i="1" dirty="0" smtClean="0"/>
              <a:t> </a:t>
            </a:r>
            <a:r>
              <a:rPr lang="en-US" dirty="0" smtClean="0"/>
              <a:t>(1995:23), “morphemes are constructions”.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err="1" smtClean="0"/>
              <a:t>Længere</a:t>
            </a:r>
            <a:r>
              <a:rPr lang="en-US" b="1" dirty="0" smtClean="0"/>
              <a:t> </a:t>
            </a:r>
            <a:r>
              <a:rPr lang="en-US" b="1" dirty="0" err="1" smtClean="0"/>
              <a:t>citater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linjer</a:t>
            </a:r>
            <a:r>
              <a:rPr lang="en-US" dirty="0" smtClean="0"/>
              <a:t> for sig</a:t>
            </a:r>
          </a:p>
          <a:p>
            <a:r>
              <a:rPr lang="en-US" dirty="0" smtClean="0"/>
              <a:t>“The spontaneous generation of meaningless monstrosities in the brain of Man will not be easily admitted by psychology — unless of course the brain is that of a rigid scientific </a:t>
            </a:r>
            <a:r>
              <a:rPr lang="da-DK" dirty="0" smtClean="0"/>
              <a:t>specialist” (Malinowski 1923:327).</a:t>
            </a:r>
          </a:p>
          <a:p>
            <a:endParaRPr lang="da-DK" dirty="0" smtClean="0"/>
          </a:p>
          <a:p>
            <a:pPr>
              <a:buNone/>
            </a:pPr>
            <a:r>
              <a:rPr lang="da-DK" dirty="0" smtClean="0"/>
              <a:t>Citér </a:t>
            </a:r>
            <a:r>
              <a:rPr lang="da-DK" b="1" dirty="0" smtClean="0"/>
              <a:t>ordret</a:t>
            </a:r>
            <a:r>
              <a:rPr lang="da-DK" dirty="0" smtClean="0"/>
              <a:t>, også stavefejl</a:t>
            </a:r>
          </a:p>
          <a:p>
            <a:r>
              <a:rPr lang="da-DK" dirty="0" smtClean="0"/>
              <a:t>”</a:t>
            </a:r>
            <a:r>
              <a:rPr lang="da-DK" dirty="0" err="1" smtClean="0"/>
              <a:t>Take</a:t>
            </a:r>
            <a:r>
              <a:rPr lang="da-DK" dirty="0" smtClean="0"/>
              <a:t> </a:t>
            </a:r>
            <a:r>
              <a:rPr lang="da-DK" dirty="0" err="1" smtClean="0"/>
              <a:t>knotes</a:t>
            </a:r>
            <a:r>
              <a:rPr lang="da-DK" dirty="0" smtClean="0"/>
              <a:t> (sic) </a:t>
            </a:r>
            <a:r>
              <a:rPr lang="da-DK" dirty="0" err="1" smtClean="0"/>
              <a:t>while</a:t>
            </a:r>
            <a:r>
              <a:rPr lang="da-DK" dirty="0" smtClean="0"/>
              <a:t> </a:t>
            </a:r>
            <a:r>
              <a:rPr lang="da-DK" dirty="0" err="1" smtClean="0"/>
              <a:t>reading</a:t>
            </a:r>
            <a:r>
              <a:rPr lang="da-DK" dirty="0" smtClean="0"/>
              <a:t>.”</a:t>
            </a:r>
          </a:p>
          <a:p>
            <a:endParaRPr lang="da-DK" dirty="0" smtClean="0"/>
          </a:p>
          <a:p>
            <a:pPr>
              <a:buNone/>
            </a:pPr>
            <a:r>
              <a:rPr lang="da-DK" b="1" dirty="0" smtClean="0"/>
              <a:t>Parafrase med referencer </a:t>
            </a:r>
            <a:r>
              <a:rPr lang="da-DK" dirty="0" smtClean="0"/>
              <a:t>i teksten</a:t>
            </a:r>
          </a:p>
          <a:p>
            <a:r>
              <a:rPr lang="da-DK" dirty="0" err="1" smtClean="0"/>
              <a:t>According</a:t>
            </a:r>
            <a:r>
              <a:rPr lang="da-DK" dirty="0" smtClean="0"/>
              <a:t> to Malinowski </a:t>
            </a:r>
            <a:r>
              <a:rPr lang="en-US" dirty="0" smtClean="0"/>
              <a:t>(1923:327), grammatical rules are not there just for the sake of being there.</a:t>
            </a:r>
            <a:endParaRPr lang="da-DK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smtClean="0"/>
              <a:t>Vis selvstændighed i valget af kilder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a-DK" dirty="0" smtClean="0"/>
              <a:t>Inddrag </a:t>
            </a:r>
            <a:r>
              <a:rPr lang="da-DK" b="1" dirty="0" smtClean="0"/>
              <a:t>kompendiet</a:t>
            </a:r>
            <a:r>
              <a:rPr lang="da-DK" dirty="0" smtClean="0"/>
              <a:t> og 1-2</a:t>
            </a:r>
            <a:r>
              <a:rPr lang="da-DK" b="1" dirty="0" smtClean="0"/>
              <a:t> kilder du selv finder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dirty="0" smtClean="0"/>
              <a:t>Find den fx</a:t>
            </a:r>
          </a:p>
          <a:p>
            <a:r>
              <a:rPr lang="da-DK" dirty="0" smtClean="0"/>
              <a:t>på Statsbiblioteket i databaserne MLA og LLBA</a:t>
            </a:r>
          </a:p>
          <a:p>
            <a:r>
              <a:rPr lang="da-DK" dirty="0" smtClean="0"/>
              <a:t>i håndbøger og på semesterhylder på bibliotekerne</a:t>
            </a:r>
          </a:p>
          <a:p>
            <a:r>
              <a:rPr lang="da-DK" dirty="0" smtClean="0"/>
              <a:t>i DIV-mapperne i kopirummet</a:t>
            </a:r>
          </a:p>
          <a:p>
            <a:r>
              <a:rPr lang="da-DK" dirty="0" smtClean="0"/>
              <a:t>på MUDS på nettet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dirty="0" smtClean="0"/>
              <a:t>Spørg underviser og Statsbiblioteket</a:t>
            </a:r>
            <a:endParaRPr lang="da-D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Fodnoter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a-DK" dirty="0" smtClean="0"/>
              <a:t>Kun til</a:t>
            </a:r>
          </a:p>
          <a:p>
            <a:r>
              <a:rPr lang="da-DK" dirty="0" smtClean="0"/>
              <a:t>at uddybe og forklare noget der ikke er vigtigt nok til at indgå i teksten (som ville bryde flowet hvis det stod i teksten)</a:t>
            </a:r>
          </a:p>
          <a:p>
            <a:endParaRPr lang="da-DK" dirty="0" smtClean="0"/>
          </a:p>
          <a:p>
            <a:pPr>
              <a:buNone/>
            </a:pPr>
            <a:r>
              <a:rPr lang="da-DK" dirty="0" smtClean="0"/>
              <a:t>Ikke til</a:t>
            </a:r>
          </a:p>
          <a:p>
            <a:r>
              <a:rPr lang="da-DK" dirty="0" smtClean="0"/>
              <a:t>referencer</a:t>
            </a:r>
          </a:p>
          <a:p>
            <a:endParaRPr lang="da-DK" dirty="0" smtClean="0"/>
          </a:p>
          <a:p>
            <a:pPr>
              <a:buNone/>
            </a:pPr>
            <a:r>
              <a:rPr lang="da-DK" dirty="0" smtClean="0"/>
              <a:t>Dvs. så få fodnoter som muligt og med én klar funktion</a:t>
            </a:r>
            <a:endParaRPr lang="da-D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Brugen af ”jeg”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a-DK" dirty="0" smtClean="0"/>
              <a:t>Objektivitet sikres ikke ved at undgå ”jeg” – man kan skrive en masse subjektivt vrøvl i passivform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dirty="0" smtClean="0"/>
              <a:t>Pronominet er fx på sin plads i opgavens metakommunikation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dirty="0" smtClean="0"/>
              <a:t>Brug fx passivkonstruktioner og ”man” i tekst der skal kunne efterprøves af andre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I dag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a-DK" dirty="0" smtClean="0"/>
              <a:t>Sprog og formalia</a:t>
            </a:r>
          </a:p>
          <a:p>
            <a:r>
              <a:rPr lang="da-DK" dirty="0" smtClean="0"/>
              <a:t>Akademiske sproghandlinger (Blooms taksonomi)</a:t>
            </a:r>
          </a:p>
          <a:p>
            <a:r>
              <a:rPr lang="da-DK" dirty="0" smtClean="0"/>
              <a:t>Metakommunikation</a:t>
            </a:r>
          </a:p>
          <a:p>
            <a:r>
              <a:rPr lang="da-DK" dirty="0" smtClean="0"/>
              <a:t>Skelne mellem opgaveskriver og kilder (referér korrekt, komplet og konsekvent)</a:t>
            </a:r>
          </a:p>
          <a:p>
            <a:r>
              <a:rPr lang="da-DK" dirty="0" smtClean="0"/>
              <a:t>Fodnoter</a:t>
            </a:r>
          </a:p>
          <a:p>
            <a:r>
              <a:rPr lang="da-DK" dirty="0" smtClean="0"/>
              <a:t>Brugen af ”jeg”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dirty="0" smtClean="0"/>
              <a:t>Andet</a:t>
            </a:r>
          </a:p>
          <a:p>
            <a:r>
              <a:rPr lang="da-DK" dirty="0" smtClean="0"/>
              <a:t>Indledning og konklusion</a:t>
            </a:r>
          </a:p>
          <a:p>
            <a:r>
              <a:rPr lang="da-DK" dirty="0" smtClean="0"/>
              <a:t>Indholdsfortegnelse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endParaRPr lang="da-D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Indledning og konklusion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da-DK" b="1" dirty="0" smtClean="0"/>
              <a:t>Indledning</a:t>
            </a:r>
          </a:p>
          <a:p>
            <a:r>
              <a:rPr lang="da-DK" dirty="0" smtClean="0"/>
              <a:t>Problemformulering/hypotese</a:t>
            </a:r>
          </a:p>
          <a:p>
            <a:r>
              <a:rPr lang="da-DK" dirty="0" smtClean="0"/>
              <a:t>Hvorfor er problemet interessant, også for andre end mig: Faglig relevans, kontekst, baggrund og formål. Vis faglige pointer.</a:t>
            </a:r>
          </a:p>
          <a:p>
            <a:r>
              <a:rPr lang="da-DK" dirty="0" smtClean="0"/>
              <a:t>Indled med opgavens behandling af emnet, ikke med en beskrivelse af emnet. Vis de akademiske sproghandlinger (Blooms taksonomi).</a:t>
            </a:r>
          </a:p>
          <a:p>
            <a:endParaRPr lang="da-DK" dirty="0" smtClean="0"/>
          </a:p>
          <a:p>
            <a:pPr>
              <a:buNone/>
            </a:pPr>
            <a:r>
              <a:rPr lang="da-DK" b="1" dirty="0" smtClean="0"/>
              <a:t>Konklusion</a:t>
            </a:r>
          </a:p>
          <a:p>
            <a:r>
              <a:rPr lang="da-DK" dirty="0" smtClean="0"/>
              <a:t>Opsummér hovedpointerne, diskussionen og resultaterne. Vurdér resultaterne i forhold til fremgangsmåden (hvorfor var fremgangsmåden velvalgt, kunne den med fordel suppleres og med hvad).</a:t>
            </a:r>
          </a:p>
          <a:p>
            <a:r>
              <a:rPr lang="da-DK" dirty="0" smtClean="0"/>
              <a:t>Svar på problemformuleringen.</a:t>
            </a:r>
          </a:p>
          <a:p>
            <a:r>
              <a:rPr lang="da-DK" dirty="0" smtClean="0"/>
              <a:t>Perspektivér resultaterne (hvilke implikationer har de for vores forståelse af emnet, hvem kan bruge resultaterne til hvad, hvad bør undersøges efterfølgende) .</a:t>
            </a:r>
          </a:p>
          <a:p>
            <a:endParaRPr lang="da-DK" dirty="0" smtClean="0"/>
          </a:p>
          <a:p>
            <a:pPr>
              <a:buNone/>
            </a:pPr>
            <a:r>
              <a:rPr lang="da-DK" dirty="0" smtClean="0"/>
              <a:t>Indledningen og konklusionen skal give mening i direkte forlængelse af hinanden og give et samlet overblik over opgaven</a:t>
            </a:r>
            <a:endParaRPr lang="da-D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Indholdsfortegnelse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da-DK" dirty="0" smtClean="0"/>
              <a:t>Indledning</a:t>
            </a:r>
          </a:p>
          <a:p>
            <a:pPr marL="514350" indent="-514350">
              <a:buAutoNum type="arabicPeriod"/>
            </a:pPr>
            <a:r>
              <a:rPr lang="da-DK" dirty="0" smtClean="0"/>
              <a:t>En </a:t>
            </a:r>
            <a:r>
              <a:rPr lang="da-DK" dirty="0" smtClean="0">
                <a:solidFill>
                  <a:srgbClr val="FFC000"/>
                </a:solidFill>
              </a:rPr>
              <a:t>beskrivelse</a:t>
            </a:r>
            <a:r>
              <a:rPr lang="da-DK" dirty="0" smtClean="0"/>
              <a:t> af…</a:t>
            </a:r>
          </a:p>
          <a:p>
            <a:pPr marL="514350" indent="-514350">
              <a:buAutoNum type="arabicPeriod"/>
            </a:pPr>
            <a:r>
              <a:rPr lang="da-DK" dirty="0" smtClean="0"/>
              <a:t>En </a:t>
            </a:r>
            <a:r>
              <a:rPr lang="da-DK" dirty="0" smtClean="0">
                <a:solidFill>
                  <a:srgbClr val="FFC000"/>
                </a:solidFill>
              </a:rPr>
              <a:t>analyse</a:t>
            </a:r>
            <a:r>
              <a:rPr lang="da-DK" dirty="0" smtClean="0"/>
              <a:t> af…</a:t>
            </a:r>
          </a:p>
          <a:p>
            <a:pPr marL="514350" indent="-514350">
              <a:buNone/>
            </a:pPr>
            <a:r>
              <a:rPr lang="da-DK" dirty="0" smtClean="0"/>
              <a:t>	</a:t>
            </a:r>
            <a:r>
              <a:rPr lang="da-DK" dirty="0" smtClean="0">
                <a:solidFill>
                  <a:srgbClr val="00B050"/>
                </a:solidFill>
              </a:rPr>
              <a:t>3.1</a:t>
            </a:r>
            <a:r>
              <a:rPr lang="da-DK" dirty="0" smtClean="0"/>
              <a:t> Fokus på…</a:t>
            </a:r>
          </a:p>
          <a:p>
            <a:pPr marL="514350" indent="-514350">
              <a:buNone/>
            </a:pPr>
            <a:r>
              <a:rPr lang="da-DK" dirty="0" smtClean="0"/>
              <a:t>	</a:t>
            </a:r>
            <a:r>
              <a:rPr lang="da-DK" dirty="0" smtClean="0">
                <a:solidFill>
                  <a:srgbClr val="00B050"/>
                </a:solidFill>
              </a:rPr>
              <a:t>3.2</a:t>
            </a:r>
            <a:r>
              <a:rPr lang="da-DK" dirty="0" smtClean="0"/>
              <a:t> Fokus på…</a:t>
            </a:r>
          </a:p>
          <a:p>
            <a:pPr marL="514350" indent="-514350">
              <a:buNone/>
            </a:pPr>
            <a:r>
              <a:rPr lang="da-DK" dirty="0" smtClean="0"/>
              <a:t>		</a:t>
            </a:r>
            <a:r>
              <a:rPr lang="da-DK" dirty="0" smtClean="0">
                <a:solidFill>
                  <a:srgbClr val="00B050"/>
                </a:solidFill>
              </a:rPr>
              <a:t>3.2.1</a:t>
            </a:r>
            <a:r>
              <a:rPr lang="da-DK" dirty="0" smtClean="0"/>
              <a:t> Med…</a:t>
            </a:r>
          </a:p>
          <a:p>
            <a:pPr marL="514350" indent="-514350">
              <a:buNone/>
            </a:pPr>
            <a:r>
              <a:rPr lang="da-DK" dirty="0" smtClean="0"/>
              <a:t>		</a:t>
            </a:r>
            <a:r>
              <a:rPr lang="da-DK" dirty="0" smtClean="0">
                <a:solidFill>
                  <a:srgbClr val="00B050"/>
                </a:solidFill>
              </a:rPr>
              <a:t>3.2.2</a:t>
            </a:r>
            <a:r>
              <a:rPr lang="da-DK" dirty="0" smtClean="0"/>
              <a:t> Uden…</a:t>
            </a:r>
          </a:p>
          <a:p>
            <a:pPr marL="514350" indent="-514350">
              <a:buNone/>
            </a:pPr>
            <a:r>
              <a:rPr lang="da-DK" dirty="0" smtClean="0"/>
              <a:t>4. En </a:t>
            </a:r>
            <a:r>
              <a:rPr lang="da-DK" dirty="0" smtClean="0">
                <a:solidFill>
                  <a:srgbClr val="FFC000"/>
                </a:solidFill>
              </a:rPr>
              <a:t>diskussion</a:t>
            </a:r>
            <a:r>
              <a:rPr lang="da-DK" dirty="0" smtClean="0"/>
              <a:t> af…</a:t>
            </a:r>
          </a:p>
          <a:p>
            <a:pPr marL="514350" indent="-514350">
              <a:buNone/>
            </a:pPr>
            <a:r>
              <a:rPr lang="da-DK" dirty="0" smtClean="0"/>
              <a:t>5. En </a:t>
            </a:r>
            <a:r>
              <a:rPr lang="da-DK" dirty="0" smtClean="0">
                <a:solidFill>
                  <a:srgbClr val="FFC000"/>
                </a:solidFill>
              </a:rPr>
              <a:t>vurdering</a:t>
            </a:r>
            <a:r>
              <a:rPr lang="da-DK" dirty="0" smtClean="0"/>
              <a:t> af…</a:t>
            </a:r>
          </a:p>
          <a:p>
            <a:pPr marL="514350" indent="-514350">
              <a:buNone/>
            </a:pPr>
            <a:r>
              <a:rPr lang="da-DK" dirty="0" smtClean="0"/>
              <a:t>6. Konklusion</a:t>
            </a:r>
          </a:p>
          <a:p>
            <a:pPr marL="514350" indent="-514350">
              <a:buNone/>
            </a:pPr>
            <a:r>
              <a:rPr lang="da-DK" dirty="0" smtClean="0"/>
              <a:t>7. Perspektivering</a:t>
            </a:r>
          </a:p>
          <a:p>
            <a:pPr marL="514350" indent="-514350">
              <a:buNone/>
            </a:pPr>
            <a:r>
              <a:rPr lang="da-DK" dirty="0" smtClean="0"/>
              <a:t>Referencer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Husk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a-DK" dirty="0" smtClean="0"/>
              <a:t>Det tager lang tid at lære at skrive gode opgaver. Man lærer det ved at gøre det mange gange. Din underviser har forskellige forventninger til dig alt efter hvilket niveau i din uddannelse du er på. Følg hovedpointerne for opgaveskrivning i starten, og øv dig på detaljerne over tid.</a:t>
            </a:r>
          </a:p>
          <a:p>
            <a:r>
              <a:rPr lang="da-DK" dirty="0" smtClean="0"/>
              <a:t>Der er ingen opskrift på en god opgave. Der er redskaber, råd og vejledning som man kan bruge på mange forskellige måder.</a:t>
            </a:r>
          </a:p>
          <a:p>
            <a:r>
              <a:rPr lang="da-DK" dirty="0" smtClean="0"/>
              <a:t>Selv erfarne opgaveskrivere bruger længere tid på at skrive end de først havde planlagt. Start tidligt, og skriv og omskriv lidt hver dag – du kan ikke nå det hele i sidste øjeblik. Hold en pause før du redigerer dit sidste udkast endeligt.</a:t>
            </a:r>
          </a:p>
          <a:p>
            <a:r>
              <a:rPr lang="da-DK" dirty="0" smtClean="0"/>
              <a:t>Nogle dage ER du bare mindre effektiv end andre. Acceptér det, men lad ikke disse dage tage for meget af din dyrebare tid. Brug brainstorming til at komme i gang igen (det er nemt og effektivt).</a:t>
            </a:r>
          </a:p>
          <a:p>
            <a:r>
              <a:rPr lang="da-DK" dirty="0" smtClean="0"/>
              <a:t>En god måde at gå i stå på, er at ville have overblik fra starten og før man begynder at skrive. Overblik er noget du får efterhånden som du </a:t>
            </a:r>
            <a:r>
              <a:rPr lang="da-DK" b="1" dirty="0" smtClean="0"/>
              <a:t>skriver</a:t>
            </a:r>
            <a:r>
              <a:rPr lang="da-DK" dirty="0" smtClean="0"/>
              <a:t>.</a:t>
            </a:r>
          </a:p>
          <a:p>
            <a:pPr>
              <a:buNone/>
            </a:pPr>
            <a:endParaRPr lang="da-DK" b="1" dirty="0" smtClean="0"/>
          </a:p>
          <a:p>
            <a:pPr>
              <a:buNone/>
            </a:pPr>
            <a:r>
              <a:rPr lang="da-DK" b="1" dirty="0" smtClean="0"/>
              <a:t>Så tænk ikke for at skrive, men skriv for at tænke </a:t>
            </a:r>
            <a:r>
              <a:rPr lang="da-DK" b="1" dirty="0" smtClean="0">
                <a:sym typeface="Wingdings" pitchFamily="2" charset="2"/>
              </a:rPr>
              <a:t></a:t>
            </a:r>
            <a:endParaRPr lang="da-DK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Refleksion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dirty="0" smtClean="0">
                <a:solidFill>
                  <a:srgbClr val="FF0000"/>
                </a:solidFill>
              </a:rPr>
              <a:t>I plenum</a:t>
            </a:r>
          </a:p>
          <a:p>
            <a:r>
              <a:rPr lang="da-DK" dirty="0" smtClean="0"/>
              <a:t>Hvad tager du især med dig fra i dag?</a:t>
            </a:r>
            <a:endParaRPr lang="da-D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Tekstfeedbackspillet</a:t>
            </a:r>
            <a:endParaRPr lang="da-DK" b="1" dirty="0"/>
          </a:p>
        </p:txBody>
      </p:sp>
      <p:pic>
        <p:nvPicPr>
          <p:cNvPr id="1026" name="Picture 2" descr="C:\Users\Anja\Pictures\2011-11-17\Spilleplade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315236"/>
            <a:ext cx="4608512" cy="46340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Tekstfeedbackspillet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da-DK" dirty="0" smtClean="0"/>
              <a:t>Før I går i gang</a:t>
            </a:r>
          </a:p>
          <a:p>
            <a:r>
              <a:rPr lang="da-DK" dirty="0" smtClean="0"/>
              <a:t>Hver spiller vælger en farve</a:t>
            </a:r>
          </a:p>
          <a:p>
            <a:r>
              <a:rPr lang="da-DK" dirty="0" smtClean="0"/>
              <a:t>Hver spiller tildeles 1 metafeedbackkort og 3 informationskort</a:t>
            </a:r>
          </a:p>
          <a:p>
            <a:r>
              <a:rPr lang="da-DK" dirty="0" smtClean="0"/>
              <a:t>Bødekortene lægges i en bunke på spillepladen</a:t>
            </a:r>
          </a:p>
          <a:p>
            <a:r>
              <a:rPr lang="da-DK" dirty="0" smtClean="0"/>
              <a:t>Spillebrikken placeres på startfeltet</a:t>
            </a:r>
          </a:p>
          <a:p>
            <a:r>
              <a:rPr lang="da-DK" dirty="0" smtClean="0"/>
              <a:t>Spillederen starter spillet og giver 2 min til </a:t>
            </a:r>
            <a:r>
              <a:rPr lang="da-DK" smtClean="0"/>
              <a:t>hvert felt</a:t>
            </a:r>
            <a:endParaRPr lang="da-D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Skriveproces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a-DK" b="1" dirty="0" smtClean="0"/>
              <a:t>Producere</a:t>
            </a:r>
            <a:r>
              <a:rPr lang="da-DK" dirty="0" smtClean="0"/>
              <a:t> tekst</a:t>
            </a:r>
          </a:p>
          <a:p>
            <a:r>
              <a:rPr lang="da-DK" dirty="0" smtClean="0"/>
              <a:t>Brainstorming</a:t>
            </a:r>
          </a:p>
          <a:p>
            <a:r>
              <a:rPr lang="da-DK" dirty="0" smtClean="0"/>
              <a:t>Uforpligtende tænkeskrivning til dig selv</a:t>
            </a:r>
          </a:p>
          <a:p>
            <a:r>
              <a:rPr lang="da-DK" dirty="0" smtClean="0"/>
              <a:t>Idéer til opgavens indhold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b="1" dirty="0" smtClean="0"/>
              <a:t>Redigere</a:t>
            </a:r>
            <a:r>
              <a:rPr lang="da-DK" dirty="0" smtClean="0"/>
              <a:t> tekst</a:t>
            </a:r>
          </a:p>
          <a:p>
            <a:r>
              <a:rPr lang="da-DK" dirty="0" smtClean="0"/>
              <a:t>Struktur</a:t>
            </a:r>
          </a:p>
          <a:p>
            <a:r>
              <a:rPr lang="da-DK" dirty="0" smtClean="0"/>
              <a:t>Videnskabeligt sprog</a:t>
            </a:r>
          </a:p>
          <a:p>
            <a:r>
              <a:rPr lang="da-DK" dirty="0" smtClean="0"/>
              <a:t>Formalia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Formulere tekst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a-DK" dirty="0" smtClean="0"/>
              <a:t>Formulerende skrivning</a:t>
            </a:r>
          </a:p>
          <a:p>
            <a:r>
              <a:rPr lang="da-DK" dirty="0" smtClean="0"/>
              <a:t>Sprog</a:t>
            </a:r>
          </a:p>
          <a:p>
            <a:r>
              <a:rPr lang="da-DK" dirty="0" smtClean="0"/>
              <a:t>Formalia</a:t>
            </a:r>
          </a:p>
          <a:p>
            <a:endParaRPr lang="da-DK" dirty="0" smtClean="0"/>
          </a:p>
          <a:p>
            <a:pPr>
              <a:buNone/>
            </a:pPr>
            <a:r>
              <a:rPr lang="da-DK" b="1" dirty="0" smtClean="0"/>
              <a:t>Formidle</a:t>
            </a:r>
            <a:r>
              <a:rPr lang="da-DK" dirty="0" smtClean="0"/>
              <a:t> emnet: Skrive til den der skal læse opgaven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sz="2100" dirty="0" err="1" smtClean="0">
                <a:solidFill>
                  <a:srgbClr val="0070C0"/>
                </a:solidFill>
              </a:rPr>
              <a:t>Rienecker</a:t>
            </a:r>
            <a:r>
              <a:rPr lang="da-DK" sz="2100" dirty="0" smtClean="0">
                <a:solidFill>
                  <a:srgbClr val="0070C0"/>
                </a:solidFill>
              </a:rPr>
              <a:t> &amp; Jørgensen: </a:t>
            </a:r>
            <a:r>
              <a:rPr lang="da-DK" sz="2100" i="1" dirty="0" smtClean="0">
                <a:solidFill>
                  <a:srgbClr val="0070C0"/>
                </a:solidFill>
              </a:rPr>
              <a:t>Den gode opgave</a:t>
            </a:r>
            <a:r>
              <a:rPr lang="da-DK" sz="2100" dirty="0" smtClean="0">
                <a:solidFill>
                  <a:srgbClr val="0070C0"/>
                </a:solidFill>
              </a:rPr>
              <a:t> (2005). Samfundslitteratur</a:t>
            </a:r>
          </a:p>
          <a:p>
            <a:pPr>
              <a:buNone/>
            </a:pPr>
            <a:r>
              <a:rPr lang="da-DK" sz="2100" dirty="0" err="1" smtClean="0">
                <a:solidFill>
                  <a:srgbClr val="0070C0"/>
                </a:solidFill>
              </a:rPr>
              <a:t>McGregor</a:t>
            </a:r>
            <a:r>
              <a:rPr lang="da-DK" sz="2100" dirty="0" smtClean="0">
                <a:solidFill>
                  <a:srgbClr val="0070C0"/>
                </a:solidFill>
              </a:rPr>
              <a:t>: </a:t>
            </a:r>
            <a:r>
              <a:rPr lang="da-DK" sz="2100" i="1" dirty="0" err="1" smtClean="0">
                <a:solidFill>
                  <a:srgbClr val="0070C0"/>
                </a:solidFill>
              </a:rPr>
              <a:t>Advice</a:t>
            </a:r>
            <a:r>
              <a:rPr lang="da-DK" sz="2100" i="1" dirty="0" smtClean="0">
                <a:solidFill>
                  <a:srgbClr val="0070C0"/>
                </a:solidFill>
              </a:rPr>
              <a:t> </a:t>
            </a:r>
            <a:r>
              <a:rPr lang="da-DK" sz="2100" i="1" dirty="0" err="1" smtClean="0">
                <a:solidFill>
                  <a:srgbClr val="0070C0"/>
                </a:solidFill>
              </a:rPr>
              <a:t>on</a:t>
            </a:r>
            <a:r>
              <a:rPr lang="da-DK" sz="2100" i="1" dirty="0" smtClean="0">
                <a:solidFill>
                  <a:srgbClr val="0070C0"/>
                </a:solidFill>
              </a:rPr>
              <a:t> essay </a:t>
            </a:r>
            <a:r>
              <a:rPr lang="da-DK" sz="2100" i="1" dirty="0" err="1" smtClean="0">
                <a:solidFill>
                  <a:srgbClr val="0070C0"/>
                </a:solidFill>
              </a:rPr>
              <a:t>writing</a:t>
            </a:r>
            <a:r>
              <a:rPr lang="da-DK" sz="2100" dirty="0" smtClean="0">
                <a:solidFill>
                  <a:srgbClr val="0070C0"/>
                </a:solidFill>
              </a:rPr>
              <a:t> (2008). Lingvistik (</a:t>
            </a:r>
            <a:r>
              <a:rPr lang="da-DK" sz="2100" dirty="0" err="1" smtClean="0">
                <a:solidFill>
                  <a:srgbClr val="0070C0"/>
                </a:solidFill>
              </a:rPr>
              <a:t>First</a:t>
            </a:r>
            <a:r>
              <a:rPr lang="da-DK" sz="2100" dirty="0" smtClean="0">
                <a:solidFill>
                  <a:srgbClr val="0070C0"/>
                </a:solidFill>
              </a:rPr>
              <a:t> </a:t>
            </a:r>
            <a:r>
              <a:rPr lang="da-DK" sz="2100" dirty="0" err="1" smtClean="0">
                <a:solidFill>
                  <a:srgbClr val="0070C0"/>
                </a:solidFill>
              </a:rPr>
              <a:t>Class</a:t>
            </a:r>
            <a:r>
              <a:rPr lang="da-DK" sz="2100" dirty="0" smtClean="0">
                <a:solidFill>
                  <a:srgbClr val="0070C0"/>
                </a:solidFill>
              </a:rPr>
              <a:t>), Aarhus Universitet</a:t>
            </a:r>
          </a:p>
          <a:p>
            <a:pPr>
              <a:buNone/>
            </a:pPr>
            <a:r>
              <a:rPr lang="da-DK" sz="2100" dirty="0" smtClean="0">
                <a:solidFill>
                  <a:srgbClr val="0070C0"/>
                </a:solidFill>
              </a:rPr>
              <a:t>Gabrielsen &amp; Christiansen: </a:t>
            </a:r>
            <a:r>
              <a:rPr lang="da-DK" sz="2100" i="1" dirty="0" smtClean="0">
                <a:solidFill>
                  <a:srgbClr val="0070C0"/>
                </a:solidFill>
              </a:rPr>
              <a:t>Talens magt</a:t>
            </a:r>
            <a:r>
              <a:rPr lang="da-DK" sz="2100" dirty="0" smtClean="0">
                <a:solidFill>
                  <a:srgbClr val="0070C0"/>
                </a:solidFill>
              </a:rPr>
              <a:t> (2010). Hans Reitzels Forlag</a:t>
            </a:r>
          </a:p>
          <a:p>
            <a:pPr>
              <a:buNone/>
            </a:pPr>
            <a:r>
              <a:rPr lang="da-DK" sz="2100" dirty="0" smtClean="0">
                <a:solidFill>
                  <a:srgbClr val="0070C0"/>
                </a:solidFill>
              </a:rPr>
              <a:t>www. </a:t>
            </a:r>
            <a:r>
              <a:rPr lang="da-DK" sz="2100" dirty="0" err="1" smtClean="0">
                <a:solidFill>
                  <a:srgbClr val="0070C0"/>
                </a:solidFill>
              </a:rPr>
              <a:t>studiemetro.au.dk</a:t>
            </a:r>
            <a:endParaRPr lang="da-DK" sz="21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Sprog og formalia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da-DK" dirty="0" smtClean="0"/>
              <a:t>I dag:</a:t>
            </a:r>
          </a:p>
          <a:p>
            <a:r>
              <a:rPr lang="da-DK" dirty="0" smtClean="0"/>
              <a:t>Akademiske sproghandlinger (Blooms taksonomi)</a:t>
            </a:r>
          </a:p>
          <a:p>
            <a:r>
              <a:rPr lang="da-DK" dirty="0" smtClean="0"/>
              <a:t>Metakommunikation</a:t>
            </a:r>
          </a:p>
          <a:p>
            <a:r>
              <a:rPr lang="da-DK" dirty="0" smtClean="0"/>
              <a:t>Skelne mellem opgaveskriver og kilder (referér </a:t>
            </a:r>
            <a:r>
              <a:rPr lang="da-DK" b="1" dirty="0" smtClean="0"/>
              <a:t>korrekt</a:t>
            </a:r>
            <a:r>
              <a:rPr lang="da-DK" dirty="0" smtClean="0"/>
              <a:t>, </a:t>
            </a:r>
            <a:r>
              <a:rPr lang="da-DK" b="1" dirty="0" smtClean="0"/>
              <a:t>komplet</a:t>
            </a:r>
            <a:r>
              <a:rPr lang="da-DK" dirty="0" smtClean="0"/>
              <a:t> og </a:t>
            </a:r>
            <a:r>
              <a:rPr lang="da-DK" b="1" dirty="0" smtClean="0"/>
              <a:t>konsekvent</a:t>
            </a:r>
            <a:r>
              <a:rPr lang="da-DK" dirty="0" smtClean="0"/>
              <a:t>)</a:t>
            </a:r>
          </a:p>
          <a:p>
            <a:r>
              <a:rPr lang="da-DK" dirty="0" smtClean="0"/>
              <a:t>Fodnoter</a:t>
            </a:r>
          </a:p>
          <a:p>
            <a:r>
              <a:rPr lang="da-DK" dirty="0" smtClean="0"/>
              <a:t>Brugen af ”jeg”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dirty="0" smtClean="0"/>
              <a:t>Andet</a:t>
            </a:r>
          </a:p>
          <a:p>
            <a:r>
              <a:rPr lang="da-DK" dirty="0" smtClean="0"/>
              <a:t>Fagterminologi (præcist og entydigt ordvalg, definér centrale begreber) – pust ikke opgaven op med unødvendige fremmedord</a:t>
            </a:r>
          </a:p>
          <a:p>
            <a:r>
              <a:rPr lang="da-DK" dirty="0" smtClean="0"/>
              <a:t>Retskrivning og tegnsætning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endParaRPr lang="da-D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Blooms taksonomi</a:t>
            </a:r>
            <a:endParaRPr lang="da-DK" b="1" dirty="0"/>
          </a:p>
        </p:txBody>
      </p:sp>
      <p:pic>
        <p:nvPicPr>
          <p:cNvPr id="1027" name="Picture 3" descr="C:\Users\Anja\Pictures\2011-11-17\Bloom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412776"/>
            <a:ext cx="4824536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Metakommunikation</a:t>
            </a:r>
            <a:endParaRPr lang="da-DK" b="1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da-DK" dirty="0" smtClean="0"/>
              <a:t>Tekst der siger noget, ikke om emnet, men om hvordan opgaven behandler emnet</a:t>
            </a:r>
          </a:p>
          <a:p>
            <a:r>
              <a:rPr lang="da-DK" dirty="0" smtClean="0"/>
              <a:t>Ikke et afsnit for sig, men optræder gennem hele opgaven</a:t>
            </a:r>
          </a:p>
          <a:p>
            <a:r>
              <a:rPr lang="da-DK" dirty="0" smtClean="0"/>
              <a:t>Viser sammenhænge og markerer overgange mellem afsnit og pointer</a:t>
            </a:r>
          </a:p>
          <a:p>
            <a:r>
              <a:rPr lang="da-DK" dirty="0" smtClean="0"/>
              <a:t>Giver struktur til læseren: Hvad kommer opgaven til at behandle og hvordan, hvor er vi i teksten nu i forhold til opgavens formål (introduktion til afsnit, afslutning på afsnit, de enkelte pointers relevans i opgaven som helhed), hvad viser eksemplet, afsnitsinddelinger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Referenceliste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da-DK" b="1" dirty="0" smtClean="0"/>
              <a:t>Bøger</a:t>
            </a:r>
          </a:p>
          <a:p>
            <a:r>
              <a:rPr lang="en-US" dirty="0" err="1" smtClean="0"/>
              <a:t>Peile</a:t>
            </a:r>
            <a:r>
              <a:rPr lang="en-US" dirty="0" smtClean="0"/>
              <a:t>, Anthony Rex. 1997. </a:t>
            </a:r>
            <a:r>
              <a:rPr lang="en-US" i="1" dirty="0" smtClean="0"/>
              <a:t>Body and soul: an Aboriginal view. </a:t>
            </a:r>
            <a:r>
              <a:rPr lang="en-US" dirty="0" smtClean="0"/>
              <a:t>Perth: Hesperian Press</a:t>
            </a:r>
          </a:p>
          <a:p>
            <a:endParaRPr lang="en-US" i="1" dirty="0" smtClean="0"/>
          </a:p>
          <a:p>
            <a:pPr>
              <a:buNone/>
            </a:pPr>
            <a:r>
              <a:rPr lang="en-US" b="1" dirty="0" err="1" smtClean="0"/>
              <a:t>Artikler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smtClean="0"/>
              <a:t>tidsskrifter</a:t>
            </a:r>
            <a:endParaRPr lang="en-US" b="1" dirty="0" smtClean="0"/>
          </a:p>
          <a:p>
            <a:r>
              <a:rPr lang="en-US" dirty="0" smtClean="0"/>
              <a:t>Fraser, Bruce. 1988. Motor oil is motor oil: an account of English nominal tautologies. </a:t>
            </a:r>
            <a:r>
              <a:rPr lang="en-US" i="1" dirty="0" smtClean="0"/>
              <a:t>Journal of Pragmatics </a:t>
            </a:r>
            <a:r>
              <a:rPr lang="en-US" dirty="0" smtClean="0"/>
              <a:t>12. 215-220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err="1" smtClean="0"/>
              <a:t>Artikler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redigerede</a:t>
            </a:r>
            <a:r>
              <a:rPr lang="en-US" b="1" dirty="0" smtClean="0"/>
              <a:t> </a:t>
            </a:r>
            <a:r>
              <a:rPr lang="en-US" b="1" dirty="0" err="1" smtClean="0"/>
              <a:t>bøger</a:t>
            </a:r>
            <a:endParaRPr lang="en-US" b="1" dirty="0" smtClean="0"/>
          </a:p>
          <a:p>
            <a:r>
              <a:rPr lang="en-US" dirty="0" smtClean="0"/>
              <a:t>Hale, Kenneth. 1994. Core structures and adjunctions in Warlpiri syntax. In: </a:t>
            </a:r>
            <a:r>
              <a:rPr lang="en-US" dirty="0" err="1" smtClean="0"/>
              <a:t>Corver</a:t>
            </a:r>
            <a:r>
              <a:rPr lang="en-US" dirty="0" smtClean="0"/>
              <a:t>, </a:t>
            </a:r>
            <a:r>
              <a:rPr lang="da-DK" dirty="0" smtClean="0"/>
              <a:t>Norbert; van </a:t>
            </a:r>
            <a:r>
              <a:rPr lang="da-DK" dirty="0" err="1" smtClean="0"/>
              <a:t>Riemsdijk</a:t>
            </a:r>
            <a:r>
              <a:rPr lang="da-DK" dirty="0" smtClean="0"/>
              <a:t>, </a:t>
            </a:r>
            <a:r>
              <a:rPr lang="da-DK" dirty="0" err="1" smtClean="0"/>
              <a:t>Henk</a:t>
            </a:r>
            <a:r>
              <a:rPr lang="da-DK" dirty="0" smtClean="0"/>
              <a:t> (eds). </a:t>
            </a:r>
            <a:r>
              <a:rPr lang="da-DK" i="1" dirty="0" smtClean="0"/>
              <a:t>Studies </a:t>
            </a:r>
            <a:r>
              <a:rPr lang="da-DK" i="1" dirty="0" err="1" smtClean="0"/>
              <a:t>on</a:t>
            </a:r>
            <a:r>
              <a:rPr lang="da-DK" i="1" dirty="0" smtClean="0"/>
              <a:t> </a:t>
            </a:r>
            <a:r>
              <a:rPr lang="da-DK" i="1" dirty="0" err="1" smtClean="0"/>
              <a:t>scrambling</a:t>
            </a:r>
            <a:r>
              <a:rPr lang="da-DK" i="1" dirty="0" smtClean="0"/>
              <a:t>: </a:t>
            </a:r>
            <a:r>
              <a:rPr lang="da-DK" i="1" dirty="0" err="1" smtClean="0"/>
              <a:t>movement</a:t>
            </a:r>
            <a:r>
              <a:rPr lang="da-DK" i="1" dirty="0" smtClean="0"/>
              <a:t> and </a:t>
            </a:r>
            <a:r>
              <a:rPr lang="da-DK" i="1" dirty="0" err="1" smtClean="0"/>
              <a:t>nonmovement</a:t>
            </a:r>
            <a:r>
              <a:rPr lang="da-DK" i="1" dirty="0" smtClean="0"/>
              <a:t> </a:t>
            </a:r>
            <a:r>
              <a:rPr lang="en-US" i="1" dirty="0" smtClean="0"/>
              <a:t>approaches to free word-order phenomena. </a:t>
            </a:r>
            <a:r>
              <a:rPr lang="en-US" dirty="0" smtClean="0"/>
              <a:t>Berlin and New York: Mouton </a:t>
            </a:r>
            <a:r>
              <a:rPr lang="da-DK" dirty="0" smtClean="0"/>
              <a:t>de </a:t>
            </a:r>
            <a:r>
              <a:rPr lang="da-DK" dirty="0" err="1" smtClean="0"/>
              <a:t>Gruyter</a:t>
            </a:r>
            <a:r>
              <a:rPr lang="da-DK" dirty="0" smtClean="0"/>
              <a:t>. 185-219</a:t>
            </a:r>
          </a:p>
          <a:p>
            <a:endParaRPr lang="da-DK" dirty="0" smtClean="0"/>
          </a:p>
          <a:p>
            <a:pPr>
              <a:buNone/>
            </a:pPr>
            <a:r>
              <a:rPr lang="da-DK" b="1" dirty="0" smtClean="0"/>
              <a:t>Websider</a:t>
            </a:r>
          </a:p>
          <a:p>
            <a:r>
              <a:rPr lang="da-DK" dirty="0" smtClean="0"/>
              <a:t>Webadressen, forfatteren og titlen på dokumentet, den sidste dato du besøgte websiden (websiders indhold kan ændre sig </a:t>
            </a:r>
            <a:r>
              <a:rPr lang="da-DK" i="1" dirty="0" smtClean="0"/>
              <a:t>over </a:t>
            </a:r>
            <a:r>
              <a:rPr lang="da-DK" i="1" dirty="0" err="1" smtClean="0"/>
              <a:t>night</a:t>
            </a:r>
            <a:r>
              <a:rPr lang="da-DK" dirty="0" smtClean="0"/>
              <a:t>)</a:t>
            </a:r>
            <a:endParaRPr lang="en-US" dirty="0" smtClean="0"/>
          </a:p>
          <a:p>
            <a:pPr>
              <a:buNone/>
            </a:pPr>
            <a:endParaRPr lang="da-D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1046</Words>
  <Application>Microsoft Office PowerPoint</Application>
  <PresentationFormat>Skærmshow (4:3)</PresentationFormat>
  <Paragraphs>160</Paragraphs>
  <Slides>18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18</vt:i4>
      </vt:variant>
    </vt:vector>
  </HeadingPairs>
  <TitlesOfParts>
    <vt:vector size="19" baseType="lpstr">
      <vt:lpstr>Kontortema</vt:lpstr>
      <vt:lpstr>Instruktorforløb i Akademisk Studiekompetence 5. undervisningsgang</vt:lpstr>
      <vt:lpstr>Tekstfeedbackspillet</vt:lpstr>
      <vt:lpstr>Tekstfeedbackspillet</vt:lpstr>
      <vt:lpstr>Skriveproces</vt:lpstr>
      <vt:lpstr>Formulere tekst</vt:lpstr>
      <vt:lpstr>Sprog og formalia</vt:lpstr>
      <vt:lpstr>Blooms taksonomi</vt:lpstr>
      <vt:lpstr>Metakommunikation</vt:lpstr>
      <vt:lpstr>Referenceliste</vt:lpstr>
      <vt:lpstr>Citater og parafrase</vt:lpstr>
      <vt:lpstr>Vis selvstændighed i valget af kilder</vt:lpstr>
      <vt:lpstr>Fodnoter</vt:lpstr>
      <vt:lpstr>Brugen af ”jeg”</vt:lpstr>
      <vt:lpstr>I dag</vt:lpstr>
      <vt:lpstr>Indledning og konklusion</vt:lpstr>
      <vt:lpstr>Indholdsfortegnelse</vt:lpstr>
      <vt:lpstr>Husk</vt:lpstr>
      <vt:lpstr>Refleksion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Instruktor-forløb i akademisk studiekompetence 5. undervisningsgang</dc:title>
  <dc:creator>Anja</dc:creator>
  <cp:lastModifiedBy>cfuan</cp:lastModifiedBy>
  <cp:revision>179</cp:revision>
  <dcterms:created xsi:type="dcterms:W3CDTF">2011-11-17T13:02:53Z</dcterms:created>
  <dcterms:modified xsi:type="dcterms:W3CDTF">2012-05-02T13:42:37Z</dcterms:modified>
</cp:coreProperties>
</file>